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4" r:id="rId6"/>
    <p:sldId id="275" r:id="rId7"/>
    <p:sldId id="260" r:id="rId8"/>
    <p:sldId id="261" r:id="rId9"/>
    <p:sldId id="262" r:id="rId10"/>
    <p:sldId id="265" r:id="rId11"/>
    <p:sldId id="266" r:id="rId12"/>
    <p:sldId id="26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4" r:id="rId22"/>
    <p:sldId id="276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24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36A7F-46C0-4A8F-9ACE-856F879B8CF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FC724-AC59-4A92-B330-D50AB5BBC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2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490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3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17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534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2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30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1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3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8681DA-DF89-47FB-A592-5F79D0C12D3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D0F0CB-7C29-417F-9F69-A012357C96B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0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485642/figure/F7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485642/figure/F4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trc.org/projects/bnv/" TargetMode="External"/><Relationship Id="rId7" Type="http://schemas.openxmlformats.org/officeDocument/2006/relationships/hyperlink" Target="https://inkscape.org/en/" TargetMode="External"/><Relationship Id="rId2" Type="http://schemas.openxmlformats.org/officeDocument/2006/relationships/hyperlink" Target="https://github.com/trh3/ConnModCour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gplot2.tidyverse.org/" TargetMode="External"/><Relationship Id="rId5" Type="http://schemas.openxmlformats.org/officeDocument/2006/relationships/hyperlink" Target="https://gephi.org/" TargetMode="External"/><Relationship Id="rId4" Type="http://schemas.openxmlformats.org/officeDocument/2006/relationships/hyperlink" Target="http://www.cytoscape.org/download.ph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esults.myconnectome.org/results/myconnectome/rsfmri/rsfmri_corr_connectome_thresh0.002500.pdf" TargetMode="External"/><Relationship Id="rId2" Type="http://schemas.openxmlformats.org/officeDocument/2006/relationships/hyperlink" Target="http://myconnectom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5CD7-5318-4256-8A4F-69E12002F2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Advanced Connectivity Modeling for Neuroimaging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381FD-A4FD-4929-A5CD-F014D66DB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Week 1: Network Neuroscience</a:t>
            </a:r>
          </a:p>
        </p:txBody>
      </p:sp>
    </p:spTree>
    <p:extLst>
      <p:ext uri="{BB962C8B-B14F-4D97-AF65-F5344CB8AC3E}">
        <p14:creationId xmlns:p14="http://schemas.microsoft.com/office/powerpoint/2010/main" val="286847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B5B1-80D5-4EDB-89D6-2FEED8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Network Science?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3FBD8-A447-462C-A2EB-312A9E306AD2}"/>
              </a:ext>
            </a:extLst>
          </p:cNvPr>
          <p:cNvSpPr txBox="1"/>
          <p:nvPr/>
        </p:nvSpPr>
        <p:spPr>
          <a:xfrm>
            <a:off x="1276373" y="5253982"/>
            <a:ext cx="1082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</a:t>
            </a:r>
          </a:p>
          <a:p>
            <a:pPr algn="ctr"/>
            <a:r>
              <a:rPr lang="en-US" dirty="0"/>
              <a:t>System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036DF6-658F-459C-A33A-68226F55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813" y="2397383"/>
            <a:ext cx="1871550" cy="25705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C2B738-4E42-4097-8062-B8E42436438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702431" y="2638364"/>
            <a:ext cx="1795718" cy="524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AC642C-AE03-4363-A19F-9941CBAF29F0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2753363" y="3682637"/>
            <a:ext cx="2121812" cy="1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91E2BC-953B-475A-BF64-051FC1D7A4B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702431" y="4397274"/>
            <a:ext cx="2242955" cy="51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7C8614-7D9E-4D7D-9D98-9805C6DE5AC1}"/>
              </a:ext>
            </a:extLst>
          </p:cNvPr>
          <p:cNvSpPr txBox="1"/>
          <p:nvPr/>
        </p:nvSpPr>
        <p:spPr>
          <a:xfrm>
            <a:off x="4690764" y="5392482"/>
            <a:ext cx="13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D92E55-1531-484E-B0C6-3A4F5FFA2A24}"/>
              </a:ext>
            </a:extLst>
          </p:cNvPr>
          <p:cNvSpPr txBox="1"/>
          <p:nvPr/>
        </p:nvSpPr>
        <p:spPr>
          <a:xfrm>
            <a:off x="4498149" y="2453698"/>
            <a:ext cx="1766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Psychopathology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1F403-42D0-446A-98F7-837BA5ADE1E9}"/>
              </a:ext>
            </a:extLst>
          </p:cNvPr>
          <p:cNvSpPr txBox="1"/>
          <p:nvPr/>
        </p:nvSpPr>
        <p:spPr>
          <a:xfrm>
            <a:off x="4875175" y="3515442"/>
            <a:ext cx="10127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Behavior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C8859F-796C-463C-B8E2-DF3E0909DC1F}"/>
              </a:ext>
            </a:extLst>
          </p:cNvPr>
          <p:cNvSpPr txBox="1"/>
          <p:nvPr/>
        </p:nvSpPr>
        <p:spPr>
          <a:xfrm>
            <a:off x="4945386" y="4730961"/>
            <a:ext cx="8723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Biology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1AA571-858C-4FD2-9D4B-691604E45DB1}"/>
              </a:ext>
            </a:extLst>
          </p:cNvPr>
          <p:cNvCxnSpPr>
            <a:cxnSpLocks/>
            <a:stCxn id="19" idx="3"/>
            <a:endCxn id="34" idx="1"/>
          </p:cNvCxnSpPr>
          <p:nvPr/>
        </p:nvCxnSpPr>
        <p:spPr>
          <a:xfrm>
            <a:off x="6264979" y="2638364"/>
            <a:ext cx="26460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F809CC-FACE-476E-845F-AB08A63A0B0C}"/>
              </a:ext>
            </a:extLst>
          </p:cNvPr>
          <p:cNvCxnSpPr>
            <a:cxnSpLocks/>
            <a:stCxn id="20" idx="3"/>
            <a:endCxn id="35" idx="1"/>
          </p:cNvCxnSpPr>
          <p:nvPr/>
        </p:nvCxnSpPr>
        <p:spPr>
          <a:xfrm>
            <a:off x="5887953" y="3700108"/>
            <a:ext cx="2867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C551B5-44BE-48EF-A9E2-F5E2F6E69DA5}"/>
              </a:ext>
            </a:extLst>
          </p:cNvPr>
          <p:cNvCxnSpPr>
            <a:cxnSpLocks/>
            <a:stCxn id="23" idx="3"/>
            <a:endCxn id="36" idx="1"/>
          </p:cNvCxnSpPr>
          <p:nvPr/>
        </p:nvCxnSpPr>
        <p:spPr>
          <a:xfrm flipV="1">
            <a:off x="5817741" y="4913707"/>
            <a:ext cx="2941773" cy="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69D3A8-8C0B-4E59-B159-264A4EB58383}"/>
              </a:ext>
            </a:extLst>
          </p:cNvPr>
          <p:cNvSpPr txBox="1"/>
          <p:nvPr/>
        </p:nvSpPr>
        <p:spPr>
          <a:xfrm>
            <a:off x="9446858" y="5392481"/>
            <a:ext cx="140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E2F69D-9091-46AA-B3E1-7EB762C20D0D}"/>
              </a:ext>
            </a:extLst>
          </p:cNvPr>
          <p:cNvSpPr txBox="1"/>
          <p:nvPr/>
        </p:nvSpPr>
        <p:spPr>
          <a:xfrm>
            <a:off x="8911031" y="2453698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Depression is a thing!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602A19-46A8-4783-9DDD-14A5DEF67E01}"/>
              </a:ext>
            </a:extLst>
          </p:cNvPr>
          <p:cNvSpPr txBox="1"/>
          <p:nvPr/>
        </p:nvSpPr>
        <p:spPr>
          <a:xfrm>
            <a:off x="8755444" y="3515442"/>
            <a:ext cx="251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behaviors are bad!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7C56B-121E-42E0-9790-FC9BE8936D6D}"/>
              </a:ext>
            </a:extLst>
          </p:cNvPr>
          <p:cNvSpPr txBox="1"/>
          <p:nvPr/>
        </p:nvSpPr>
        <p:spPr>
          <a:xfrm>
            <a:off x="8759514" y="4590541"/>
            <a:ext cx="250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Mitochondria are the </a:t>
            </a:r>
          </a:p>
          <a:p>
            <a:pPr algn="ctr"/>
            <a:r>
              <a:rPr lang="en-US" dirty="0"/>
              <a:t>powerhouses of the cell!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E55F93-3C2D-4433-A4E7-7BD07BBAE12D}"/>
              </a:ext>
            </a:extLst>
          </p:cNvPr>
          <p:cNvSpPr txBox="1"/>
          <p:nvPr/>
        </p:nvSpPr>
        <p:spPr>
          <a:xfrm>
            <a:off x="3321447" y="1824320"/>
            <a:ext cx="550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Massive Oversimplification of the Traditional Approach</a:t>
            </a:r>
          </a:p>
        </p:txBody>
      </p:sp>
    </p:spTree>
    <p:extLst>
      <p:ext uri="{BB962C8B-B14F-4D97-AF65-F5344CB8AC3E}">
        <p14:creationId xmlns:p14="http://schemas.microsoft.com/office/powerpoint/2010/main" val="16858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0" grpId="0" animBg="1"/>
      <p:bldP spid="23" grpId="0" animBg="1"/>
      <p:bldP spid="34" grpId="0"/>
      <p:bldP spid="35" grpId="0"/>
      <p:bldP spid="36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B5B1-80D5-4EDB-89D6-2FEED8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Network Science?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3FBD8-A447-462C-A2EB-312A9E306AD2}"/>
              </a:ext>
            </a:extLst>
          </p:cNvPr>
          <p:cNvSpPr txBox="1"/>
          <p:nvPr/>
        </p:nvSpPr>
        <p:spPr>
          <a:xfrm>
            <a:off x="1276373" y="5253982"/>
            <a:ext cx="1082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</a:t>
            </a:r>
          </a:p>
          <a:p>
            <a:pPr algn="ctr"/>
            <a:r>
              <a:rPr lang="en-US" dirty="0"/>
              <a:t>System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036DF6-658F-459C-A33A-68226F55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813" y="2397383"/>
            <a:ext cx="1871550" cy="25705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7C8614-7D9E-4D7D-9D98-9805C6DE5AC1}"/>
              </a:ext>
            </a:extLst>
          </p:cNvPr>
          <p:cNvSpPr txBox="1"/>
          <p:nvPr/>
        </p:nvSpPr>
        <p:spPr>
          <a:xfrm>
            <a:off x="4690764" y="5392482"/>
            <a:ext cx="247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Representation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69D3A8-8C0B-4E59-B159-264A4EB58383}"/>
              </a:ext>
            </a:extLst>
          </p:cNvPr>
          <p:cNvSpPr txBox="1"/>
          <p:nvPr/>
        </p:nvSpPr>
        <p:spPr>
          <a:xfrm>
            <a:off x="9868949" y="5392481"/>
            <a:ext cx="121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Inferences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E55F93-3C2D-4433-A4E7-7BD07BBAE12D}"/>
              </a:ext>
            </a:extLst>
          </p:cNvPr>
          <p:cNvSpPr txBox="1"/>
          <p:nvPr/>
        </p:nvSpPr>
        <p:spPr>
          <a:xfrm>
            <a:off x="4748698" y="1824320"/>
            <a:ext cx="21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Network Approach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4C62DD2-3AE6-4456-BBBB-8C7C69AA7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4496" y="2436027"/>
            <a:ext cx="3171289" cy="271407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8FBC23-1E49-449C-A58F-8AC3083C66BD}"/>
              </a:ext>
            </a:extLst>
          </p:cNvPr>
          <p:cNvCxnSpPr>
            <a:stCxn id="9" idx="3"/>
          </p:cNvCxnSpPr>
          <p:nvPr/>
        </p:nvCxnSpPr>
        <p:spPr>
          <a:xfrm flipV="1">
            <a:off x="2753363" y="3682636"/>
            <a:ext cx="15914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1142DE-3827-4320-9FF2-29D55EB2FE62}"/>
              </a:ext>
            </a:extLst>
          </p:cNvPr>
          <p:cNvCxnSpPr/>
          <p:nvPr/>
        </p:nvCxnSpPr>
        <p:spPr>
          <a:xfrm>
            <a:off x="7577289" y="3682636"/>
            <a:ext cx="15084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1E9E62-EE18-4B18-84A4-AC1EE8F1A374}"/>
              </a:ext>
            </a:extLst>
          </p:cNvPr>
          <p:cNvSpPr txBox="1"/>
          <p:nvPr/>
        </p:nvSpPr>
        <p:spPr>
          <a:xfrm>
            <a:off x="9248835" y="3220971"/>
            <a:ext cx="2457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i="1" dirty="0"/>
              <a:t>shape </a:t>
            </a:r>
            <a:r>
              <a:rPr lang="en-US" dirty="0"/>
              <a:t>of the system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How elements</a:t>
            </a:r>
            <a:r>
              <a:rPr lang="en-US" i="1" dirty="0"/>
              <a:t> interact</a:t>
            </a:r>
          </a:p>
        </p:txBody>
      </p:sp>
    </p:spTree>
    <p:extLst>
      <p:ext uri="{BB962C8B-B14F-4D97-AF65-F5344CB8AC3E}">
        <p14:creationId xmlns:p14="http://schemas.microsoft.com/office/powerpoint/2010/main" val="350019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  <p:bldP spid="40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9673-D8EF-48B4-B1D3-8095EF8D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5CF8C-DED8-4C41-A4B1-D62FE6DF02E9}"/>
              </a:ext>
            </a:extLst>
          </p:cNvPr>
          <p:cNvSpPr txBox="1"/>
          <p:nvPr/>
        </p:nvSpPr>
        <p:spPr>
          <a:xfrm>
            <a:off x="8214736" y="1869805"/>
            <a:ext cx="17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Structural (DWI)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E4EC7-3233-4B8C-B026-E03771577201}"/>
              </a:ext>
            </a:extLst>
          </p:cNvPr>
          <p:cNvSpPr txBox="1"/>
          <p:nvPr/>
        </p:nvSpPr>
        <p:spPr>
          <a:xfrm>
            <a:off x="5320844" y="1878006"/>
            <a:ext cx="189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(fMRI)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0F059-D243-4495-A9A1-33B5A7C8BCCF}"/>
              </a:ext>
            </a:extLst>
          </p:cNvPr>
          <p:cNvSpPr txBox="1"/>
          <p:nvPr/>
        </p:nvSpPr>
        <p:spPr>
          <a:xfrm>
            <a:off x="2036213" y="1878006"/>
            <a:ext cx="228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Anatomical (t1w MRI)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C91BF-A60E-4C90-A1A2-06E3119AE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913" y="2344790"/>
            <a:ext cx="2467264" cy="2467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A7A164-9FB7-4151-A23D-A83C1EE42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10" y="2344790"/>
            <a:ext cx="2467264" cy="2467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62CF81-F71A-48F9-945E-E108756B7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56" y="2344790"/>
            <a:ext cx="2467264" cy="24672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D9186C-2F68-4F1B-8F3C-9EA7AC244C86}"/>
              </a:ext>
            </a:extLst>
          </p:cNvPr>
          <p:cNvSpPr txBox="1"/>
          <p:nvPr/>
        </p:nvSpPr>
        <p:spPr>
          <a:xfrm>
            <a:off x="4954546" y="4909506"/>
            <a:ext cx="246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Blood Oxygen Level</a:t>
            </a:r>
          </a:p>
          <a:p>
            <a:pPr algn="ctr"/>
            <a:r>
              <a:rPr lang="en-US" dirty="0"/>
              <a:t>Neural Activity Proxy</a:t>
            </a:r>
          </a:p>
          <a:p>
            <a:pPr algn="ctr"/>
            <a:r>
              <a:rPr lang="en-US" dirty="0"/>
              <a:t>Dynamic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97C934-4D93-44EA-B479-ED4447EDCC25}"/>
              </a:ext>
            </a:extLst>
          </p:cNvPr>
          <p:cNvSpPr txBox="1"/>
          <p:nvPr/>
        </p:nvSpPr>
        <p:spPr>
          <a:xfrm>
            <a:off x="1851533" y="4909505"/>
            <a:ext cx="246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Anatomical Detail</a:t>
            </a:r>
          </a:p>
          <a:p>
            <a:pPr algn="ctr"/>
            <a:r>
              <a:rPr lang="en-US" dirty="0"/>
              <a:t>Used in registration</a:t>
            </a:r>
          </a:p>
          <a:p>
            <a:pPr algn="ctr"/>
            <a:r>
              <a:rPr lang="en-US" dirty="0"/>
              <a:t>Not typically analyzed</a:t>
            </a:r>
          </a:p>
          <a:p>
            <a:pPr algn="ctr"/>
            <a:r>
              <a:rPr lang="en-US" dirty="0"/>
              <a:t>Brain Volume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6B0E2-0CCC-4E10-9C02-3E9346605CB3}"/>
              </a:ext>
            </a:extLst>
          </p:cNvPr>
          <p:cNvSpPr txBox="1"/>
          <p:nvPr/>
        </p:nvSpPr>
        <p:spPr>
          <a:xfrm>
            <a:off x="7933856" y="4909505"/>
            <a:ext cx="246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Flow Direction</a:t>
            </a:r>
          </a:p>
          <a:p>
            <a:pPr algn="ctr"/>
            <a:r>
              <a:rPr lang="en-US" dirty="0"/>
              <a:t>White Matter Tracts</a:t>
            </a:r>
          </a:p>
          <a:p>
            <a:pPr algn="ctr"/>
            <a:r>
              <a:rPr lang="en-US" dirty="0"/>
              <a:t>Non-Dynamic</a:t>
            </a:r>
          </a:p>
        </p:txBody>
      </p:sp>
    </p:spTree>
    <p:extLst>
      <p:ext uri="{BB962C8B-B14F-4D97-AF65-F5344CB8AC3E}">
        <p14:creationId xmlns:p14="http://schemas.microsoft.com/office/powerpoint/2010/main" val="1394387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E35B-9D0C-4FEB-9A8C-C214CC57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Network Neuroscience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11EAC-69C5-43E3-A1F4-506207F73A6E}"/>
              </a:ext>
            </a:extLst>
          </p:cNvPr>
          <p:cNvSpPr txBox="1"/>
          <p:nvPr/>
        </p:nvSpPr>
        <p:spPr>
          <a:xfrm>
            <a:off x="3596094" y="1772262"/>
            <a:ext cx="465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 Analysis Approach (again, simplified)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830CD-0334-4687-BD1F-55BC0C8C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22698"/>
            <a:ext cx="2467264" cy="246726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DE4C6C-19EB-4813-B8CC-ADB8DF032AF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564544" y="3656330"/>
            <a:ext cx="9295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F52F71A-9AFE-4C7F-86E0-A7E539706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91" y="2422698"/>
            <a:ext cx="2467264" cy="24672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2EC7DA-8F3C-4205-98F0-D8F1238354A1}"/>
              </a:ext>
            </a:extLst>
          </p:cNvPr>
          <p:cNvCxnSpPr>
            <a:stCxn id="9" idx="3"/>
          </p:cNvCxnSpPr>
          <p:nvPr/>
        </p:nvCxnSpPr>
        <p:spPr>
          <a:xfrm>
            <a:off x="6961355" y="3656330"/>
            <a:ext cx="1895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CABDA4-579C-4E50-A4E6-CC0B6DF1534E}"/>
              </a:ext>
            </a:extLst>
          </p:cNvPr>
          <p:cNvCxnSpPr>
            <a:cxnSpLocks/>
          </p:cNvCxnSpPr>
          <p:nvPr/>
        </p:nvCxnSpPr>
        <p:spPr>
          <a:xfrm flipV="1">
            <a:off x="6961355" y="2627898"/>
            <a:ext cx="1805404" cy="513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202935-9D8C-470E-A9D9-082E48AD3436}"/>
              </a:ext>
            </a:extLst>
          </p:cNvPr>
          <p:cNvCxnSpPr/>
          <p:nvPr/>
        </p:nvCxnSpPr>
        <p:spPr>
          <a:xfrm>
            <a:off x="6961355" y="4108901"/>
            <a:ext cx="1862810" cy="508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BB7888-3F15-41E6-A335-0D7E58D5D5DC}"/>
              </a:ext>
            </a:extLst>
          </p:cNvPr>
          <p:cNvSpPr txBox="1"/>
          <p:nvPr/>
        </p:nvSpPr>
        <p:spPr>
          <a:xfrm>
            <a:off x="8824165" y="2132530"/>
            <a:ext cx="2234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Difference in Activation Between Clinical Groups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7FB6B-5CF6-4273-9811-BB0ABD9B68B5}"/>
              </a:ext>
            </a:extLst>
          </p:cNvPr>
          <p:cNvSpPr txBox="1"/>
          <p:nvPr/>
        </p:nvSpPr>
        <p:spPr>
          <a:xfrm>
            <a:off x="9327314" y="3333164"/>
            <a:ext cx="122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Task Based Activation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6E787-823C-4A60-A0F9-BC61B2866E6E}"/>
              </a:ext>
            </a:extLst>
          </p:cNvPr>
          <p:cNvSpPr txBox="1"/>
          <p:nvPr/>
        </p:nvSpPr>
        <p:spPr>
          <a:xfrm>
            <a:off x="9252058" y="4293939"/>
            <a:ext cx="137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Impact of Medication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731DB2-393B-4B71-95D0-E35533413F22}"/>
              </a:ext>
            </a:extLst>
          </p:cNvPr>
          <p:cNvSpPr txBox="1"/>
          <p:nvPr/>
        </p:nvSpPr>
        <p:spPr>
          <a:xfrm>
            <a:off x="1432428" y="5150164"/>
            <a:ext cx="17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5B2FAD-B57F-4978-A375-5953AA70AEA7}"/>
              </a:ext>
            </a:extLst>
          </p:cNvPr>
          <p:cNvSpPr txBox="1"/>
          <p:nvPr/>
        </p:nvSpPr>
        <p:spPr>
          <a:xfrm>
            <a:off x="4736458" y="5155622"/>
            <a:ext cx="198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Contrasts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1188F-7A6D-4881-99D7-7C7B3C41EA2D}"/>
              </a:ext>
            </a:extLst>
          </p:cNvPr>
          <p:cNvSpPr txBox="1"/>
          <p:nvPr/>
        </p:nvSpPr>
        <p:spPr>
          <a:xfrm>
            <a:off x="9361345" y="5150164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Inferences</a:t>
            </a:r>
          </a:p>
        </p:txBody>
      </p:sp>
    </p:spTree>
    <p:extLst>
      <p:ext uri="{BB962C8B-B14F-4D97-AF65-F5344CB8AC3E}">
        <p14:creationId xmlns:p14="http://schemas.microsoft.com/office/powerpoint/2010/main" val="373818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E35B-9D0C-4FEB-9A8C-C214CC57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Network Neuroscience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11EAC-69C5-43E3-A1F4-506207F73A6E}"/>
              </a:ext>
            </a:extLst>
          </p:cNvPr>
          <p:cNvSpPr txBox="1"/>
          <p:nvPr/>
        </p:nvSpPr>
        <p:spPr>
          <a:xfrm>
            <a:off x="4067041" y="1722645"/>
            <a:ext cx="332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Neuroscience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830CD-0334-4687-BD1F-55BC0C8C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22698"/>
            <a:ext cx="2467264" cy="24672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2EC7DA-8F3C-4205-98F0-D8F1238354A1}"/>
              </a:ext>
            </a:extLst>
          </p:cNvPr>
          <p:cNvCxnSpPr>
            <a:cxnSpLocks/>
          </p:cNvCxnSpPr>
          <p:nvPr/>
        </p:nvCxnSpPr>
        <p:spPr>
          <a:xfrm>
            <a:off x="6961355" y="3656330"/>
            <a:ext cx="1895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CABDA4-579C-4E50-A4E6-CC0B6DF1534E}"/>
              </a:ext>
            </a:extLst>
          </p:cNvPr>
          <p:cNvCxnSpPr>
            <a:cxnSpLocks/>
          </p:cNvCxnSpPr>
          <p:nvPr/>
        </p:nvCxnSpPr>
        <p:spPr>
          <a:xfrm flipV="1">
            <a:off x="6961355" y="2627898"/>
            <a:ext cx="1805404" cy="513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202935-9D8C-470E-A9D9-082E48AD3436}"/>
              </a:ext>
            </a:extLst>
          </p:cNvPr>
          <p:cNvCxnSpPr/>
          <p:nvPr/>
        </p:nvCxnSpPr>
        <p:spPr>
          <a:xfrm>
            <a:off x="6961355" y="4108901"/>
            <a:ext cx="1862810" cy="508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BB7888-3F15-41E6-A335-0D7E58D5D5DC}"/>
              </a:ext>
            </a:extLst>
          </p:cNvPr>
          <p:cNvSpPr txBox="1"/>
          <p:nvPr/>
        </p:nvSpPr>
        <p:spPr>
          <a:xfrm>
            <a:off x="8824165" y="2132530"/>
            <a:ext cx="2234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Difference in Topology Between Groups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7FB6B-5CF6-4273-9811-BB0ABD9B68B5}"/>
              </a:ext>
            </a:extLst>
          </p:cNvPr>
          <p:cNvSpPr txBox="1"/>
          <p:nvPr/>
        </p:nvSpPr>
        <p:spPr>
          <a:xfrm>
            <a:off x="9107144" y="3194663"/>
            <a:ext cx="1668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Task Based Dynamic Reconfiguration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6E787-823C-4A60-A0F9-BC61B2866E6E}"/>
              </a:ext>
            </a:extLst>
          </p:cNvPr>
          <p:cNvSpPr txBox="1"/>
          <p:nvPr/>
        </p:nvSpPr>
        <p:spPr>
          <a:xfrm>
            <a:off x="9252056" y="4172413"/>
            <a:ext cx="1378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ROI Specific Changes in Connectivity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731DB2-393B-4B71-95D0-E35533413F22}"/>
              </a:ext>
            </a:extLst>
          </p:cNvPr>
          <p:cNvSpPr txBox="1"/>
          <p:nvPr/>
        </p:nvSpPr>
        <p:spPr>
          <a:xfrm>
            <a:off x="1432428" y="5150164"/>
            <a:ext cx="17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5B2FAD-B57F-4978-A375-5953AA70AEA7}"/>
              </a:ext>
            </a:extLst>
          </p:cNvPr>
          <p:cNvSpPr txBox="1"/>
          <p:nvPr/>
        </p:nvSpPr>
        <p:spPr>
          <a:xfrm>
            <a:off x="4417656" y="5150164"/>
            <a:ext cx="247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Representation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1188F-7A6D-4881-99D7-7C7B3C41EA2D}"/>
              </a:ext>
            </a:extLst>
          </p:cNvPr>
          <p:cNvSpPr txBox="1"/>
          <p:nvPr/>
        </p:nvSpPr>
        <p:spPr>
          <a:xfrm>
            <a:off x="9361345" y="5150164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25AF1C-242E-42F7-BE07-230EB95C1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41" y="2463834"/>
            <a:ext cx="3179986" cy="23849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DE4C6C-19EB-4813-B8CC-ADB8DF032AF9}"/>
              </a:ext>
            </a:extLst>
          </p:cNvPr>
          <p:cNvCxnSpPr>
            <a:cxnSpLocks/>
          </p:cNvCxnSpPr>
          <p:nvPr/>
        </p:nvCxnSpPr>
        <p:spPr>
          <a:xfrm>
            <a:off x="3564544" y="3656328"/>
            <a:ext cx="9295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4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A00D-E8FE-4C06-90B9-92DF0A19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Neuroimaging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90520-012A-438E-82D8-FEDF2B7F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u="sng" dirty="0"/>
              <a:t>Emergent Mechanics: </a:t>
            </a:r>
          </a:p>
          <a:p>
            <a:pPr lvl="2"/>
            <a:r>
              <a:rPr lang="en-US" i="1" dirty="0"/>
              <a:t>The Whole is Greater than the Sum of Its Parts</a:t>
            </a:r>
          </a:p>
          <a:p>
            <a:pPr lvl="2"/>
            <a:r>
              <a:rPr lang="en-US" dirty="0"/>
              <a:t>The Topology of the Brain impacts Cognition</a:t>
            </a:r>
          </a:p>
          <a:p>
            <a:pPr lvl="2"/>
            <a:r>
              <a:rPr lang="en-US" dirty="0"/>
              <a:t>Functional Integration and Segregation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u="sng" dirty="0"/>
              <a:t>Modules and Bridge Nodes:</a:t>
            </a:r>
          </a:p>
          <a:p>
            <a:pPr lvl="2"/>
            <a:r>
              <a:rPr lang="en-US" dirty="0"/>
              <a:t>How are two subnetworks connected?</a:t>
            </a:r>
          </a:p>
          <a:p>
            <a:pPr lvl="2"/>
            <a:r>
              <a:rPr lang="en-US" dirty="0"/>
              <a:t>Where are they located in the greater connectome?</a:t>
            </a:r>
          </a:p>
          <a:p>
            <a:pPr lvl="2"/>
            <a:endParaRPr lang="en-US" i="1" dirty="0"/>
          </a:p>
          <a:p>
            <a:pPr marL="201168" lvl="1" indent="0">
              <a:buNone/>
            </a:pPr>
            <a:r>
              <a:rPr lang="en-US" u="sng" dirty="0"/>
              <a:t>Multiple Modalities of Networks:</a:t>
            </a:r>
          </a:p>
          <a:p>
            <a:pPr lvl="2"/>
            <a:r>
              <a:rPr lang="en-US" dirty="0"/>
              <a:t>Connecting Structure and Function</a:t>
            </a:r>
          </a:p>
          <a:p>
            <a:pPr lvl="2"/>
            <a:r>
              <a:rPr lang="en-US" dirty="0"/>
              <a:t>Dynamic Functional Connectivity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FCE80-7453-474A-BF61-C1DFD373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36" y="2182382"/>
            <a:ext cx="4876800" cy="3182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7E543-1B56-49E5-B943-9D74FB2CBF35}"/>
              </a:ext>
            </a:extLst>
          </p:cNvPr>
          <p:cNvSpPr txBox="1"/>
          <p:nvPr/>
        </p:nvSpPr>
        <p:spPr>
          <a:xfrm>
            <a:off x="7362115" y="5370572"/>
            <a:ext cx="1773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(Bassett &amp; </a:t>
            </a:r>
            <a:r>
              <a:rPr lang="en-US" sz="1000" dirty="0" err="1"/>
              <a:t>Sporns</a:t>
            </a:r>
            <a:r>
              <a:rPr lang="en-US" sz="1000" dirty="0"/>
              <a:t>, 2017, </a:t>
            </a:r>
            <a:r>
              <a:rPr lang="en-US" sz="1000" dirty="0">
                <a:hlinkClick r:id="rId3"/>
              </a:rPr>
              <a:t>Fig 7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1263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EC71-9E9C-4DAA-B6E1-66004238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Emergent Mechanics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8318-3703-4290-A280-56841132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Topology:</a:t>
            </a:r>
          </a:p>
          <a:p>
            <a:pPr lvl="1"/>
            <a:r>
              <a:rPr lang="en-US" dirty="0"/>
              <a:t>The overall shape of a network</a:t>
            </a:r>
          </a:p>
          <a:p>
            <a:pPr lvl="1"/>
            <a:r>
              <a:rPr lang="en-US" i="1" dirty="0"/>
              <a:t>Random, small-world, preferential attachment </a:t>
            </a:r>
          </a:p>
          <a:p>
            <a:pPr marL="292608" lvl="1">
              <a:buNone/>
            </a:pPr>
            <a:endParaRPr lang="en-US" i="1" dirty="0"/>
          </a:p>
          <a:p>
            <a:r>
              <a:rPr lang="en-US" u="sng" dirty="0"/>
              <a:t>Measures of Topology:</a:t>
            </a:r>
          </a:p>
          <a:p>
            <a:pPr lvl="1"/>
            <a:r>
              <a:rPr lang="en-US" dirty="0"/>
              <a:t>Network Statistics</a:t>
            </a:r>
          </a:p>
          <a:p>
            <a:pPr lvl="1"/>
            <a:r>
              <a:rPr lang="en-US" i="1" dirty="0"/>
              <a:t>Clustering coefficient, modularity, global efficiency </a:t>
            </a:r>
          </a:p>
          <a:p>
            <a:pPr marL="578358" lvl="2" indent="-285750"/>
            <a:endParaRPr lang="en-US" i="1" dirty="0"/>
          </a:p>
          <a:p>
            <a:r>
              <a:rPr lang="en-US" u="sng" dirty="0"/>
              <a:t>Relation to Behavior:</a:t>
            </a:r>
          </a:p>
          <a:p>
            <a:pPr lvl="1"/>
            <a:r>
              <a:rPr lang="en-US" dirty="0"/>
              <a:t>Schizophrenia: random brain networks</a:t>
            </a:r>
          </a:p>
          <a:p>
            <a:pPr lvl="1"/>
            <a:r>
              <a:rPr lang="en-US" i="1" dirty="0"/>
              <a:t>More DMN segregation = more ADHD symptoms </a:t>
            </a:r>
          </a:p>
          <a:p>
            <a:pPr marL="292608" lvl="1">
              <a:buNone/>
            </a:pPr>
            <a:endParaRPr lang="en-US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745B6-1E60-4520-8DA4-7557EF7E0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20" y="1845733"/>
            <a:ext cx="5348560" cy="42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1B321-403F-40FA-A66D-5A7AB8AB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Subnetworks and Community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E7F87-8719-414D-BC73-9AC7D1BF5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Brain is divided into functional </a:t>
            </a:r>
            <a:r>
              <a:rPr lang="en-US" i="1" dirty="0"/>
              <a:t>subnetworks:</a:t>
            </a:r>
          </a:p>
          <a:p>
            <a:pPr lvl="1"/>
            <a:r>
              <a:rPr lang="en-US" i="1" dirty="0"/>
              <a:t>Default Mode, Salience, Motor, </a:t>
            </a:r>
            <a:r>
              <a:rPr lang="en-US" i="1" dirty="0" err="1"/>
              <a:t>etc</a:t>
            </a:r>
            <a:r>
              <a:rPr lang="en-US" i="1" dirty="0"/>
              <a:t>…</a:t>
            </a:r>
          </a:p>
          <a:p>
            <a:pPr lvl="1"/>
            <a:endParaRPr lang="en-US" i="1" dirty="0"/>
          </a:p>
          <a:p>
            <a:r>
              <a:rPr lang="en-US" dirty="0"/>
              <a:t>Subnetworks are composed of spatially distal regions</a:t>
            </a:r>
          </a:p>
          <a:p>
            <a:pPr lvl="1"/>
            <a:r>
              <a:rPr lang="en-US" i="1" dirty="0"/>
              <a:t>Frontal DMN + Midbrain DMN</a:t>
            </a:r>
          </a:p>
          <a:p>
            <a:pPr lvl="1"/>
            <a:r>
              <a:rPr lang="en-US" i="1" dirty="0"/>
              <a:t>Salience: Insula + ACC</a:t>
            </a:r>
          </a:p>
          <a:p>
            <a:pPr lvl="1"/>
            <a:endParaRPr lang="en-US" i="1" dirty="0"/>
          </a:p>
          <a:p>
            <a:r>
              <a:rPr lang="en-US" dirty="0"/>
              <a:t>Network Neuroscience lets us examine functional integration</a:t>
            </a:r>
          </a:p>
          <a:p>
            <a:pPr lvl="1"/>
            <a:r>
              <a:rPr lang="en-US" i="1" dirty="0"/>
              <a:t>How do the subnetworks communicate</a:t>
            </a:r>
          </a:p>
          <a:p>
            <a:pPr lvl="1"/>
            <a:r>
              <a:rPr lang="en-US" i="1" dirty="0"/>
              <a:t>How strongly cohesive are subnetwork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B3349-C96C-43A9-AECB-070C9C5D8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75" y="2248142"/>
            <a:ext cx="3897513" cy="302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8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8AFB-976B-450F-A338-237D0543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DDE0-6E3E-4483-93BF-DF9FF416C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Networks of Different Types</a:t>
            </a:r>
          </a:p>
          <a:p>
            <a:pPr lvl="1"/>
            <a:r>
              <a:rPr lang="en-US" dirty="0"/>
              <a:t>Does Structure impact Function?</a:t>
            </a:r>
          </a:p>
          <a:p>
            <a:pPr lvl="1"/>
            <a:r>
              <a:rPr lang="en-US" dirty="0"/>
              <a:t>How do you match network scales?</a:t>
            </a:r>
          </a:p>
          <a:p>
            <a:pPr lvl="1"/>
            <a:endParaRPr lang="en-US" dirty="0"/>
          </a:p>
          <a:p>
            <a:r>
              <a:rPr lang="en-US" dirty="0"/>
              <a:t>Subnetworks Over Time</a:t>
            </a:r>
          </a:p>
          <a:p>
            <a:pPr lvl="1"/>
            <a:r>
              <a:rPr lang="en-US" dirty="0"/>
              <a:t>How do networks reconfigure overtime?</a:t>
            </a:r>
          </a:p>
          <a:p>
            <a:pPr lvl="1"/>
            <a:r>
              <a:rPr lang="en-US" dirty="0"/>
              <a:t>Are subnetworks consistent overtime?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13307-10C3-4A92-8619-575DAC9C8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2030472"/>
            <a:ext cx="4876800" cy="3297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38005-D0D5-41B2-9FDD-11A5E5FC62F5}"/>
              </a:ext>
            </a:extLst>
          </p:cNvPr>
          <p:cNvSpPr txBox="1"/>
          <p:nvPr/>
        </p:nvSpPr>
        <p:spPr>
          <a:xfrm>
            <a:off x="7820546" y="5367919"/>
            <a:ext cx="1671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(Bassett &amp; </a:t>
            </a:r>
            <a:r>
              <a:rPr lang="en-US" sz="900" dirty="0" err="1"/>
              <a:t>Sporns</a:t>
            </a:r>
            <a:r>
              <a:rPr lang="en-US" sz="900" dirty="0"/>
              <a:t>, 2017, </a:t>
            </a:r>
            <a:r>
              <a:rPr lang="en-US" sz="900" dirty="0">
                <a:hlinkClick r:id="rId3"/>
              </a:rPr>
              <a:t>Fig 4</a:t>
            </a:r>
            <a:r>
              <a:rPr lang="en-US" sz="9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260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72C68-07E4-4FE4-855F-C7987B43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Section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4764F-BA13-4741-B044-B15D1CC13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Groups of 2 or 3:</a:t>
            </a:r>
          </a:p>
          <a:p>
            <a:pPr lvl="1"/>
            <a:r>
              <a:rPr lang="en-US" dirty="0"/>
              <a:t>Talk about your experiences with using networks in any capacity</a:t>
            </a:r>
          </a:p>
          <a:p>
            <a:pPr lvl="1"/>
            <a:r>
              <a:rPr lang="en-US" dirty="0"/>
              <a:t>Figure out 1-2 points you want covered in this course.</a:t>
            </a:r>
          </a:p>
          <a:p>
            <a:pPr lvl="1"/>
            <a:r>
              <a:rPr lang="en-US" dirty="0"/>
              <a:t>Tell the group in 10 minutes</a:t>
            </a:r>
          </a:p>
        </p:txBody>
      </p:sp>
    </p:spTree>
    <p:extLst>
      <p:ext uri="{BB962C8B-B14F-4D97-AF65-F5344CB8AC3E}">
        <p14:creationId xmlns:p14="http://schemas.microsoft.com/office/powerpoint/2010/main" val="254896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ED8A-C72B-4F5E-87D8-C951F1D2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DE55-F6FE-4BAD-99EE-F3503446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this course is:</a:t>
            </a:r>
          </a:p>
          <a:p>
            <a:pPr lvl="1"/>
            <a:r>
              <a:rPr lang="en-US" dirty="0"/>
              <a:t>A graduate seminar going over important aspects for network modeling applied to neuroimaging data.</a:t>
            </a:r>
          </a:p>
          <a:p>
            <a:r>
              <a:rPr lang="en-US" dirty="0"/>
              <a:t>What this course isn’t (due to time constraints):</a:t>
            </a:r>
          </a:p>
          <a:p>
            <a:pPr lvl="1"/>
            <a:r>
              <a:rPr lang="en-US" dirty="0"/>
              <a:t>A tutorial on how to implement methods</a:t>
            </a:r>
          </a:p>
          <a:p>
            <a:pPr lvl="1"/>
            <a:r>
              <a:rPr lang="en-US" dirty="0"/>
              <a:t>A quant course going over the technical specifics of each method</a:t>
            </a:r>
          </a:p>
          <a:p>
            <a:r>
              <a:rPr lang="en-US" dirty="0"/>
              <a:t>However!</a:t>
            </a:r>
          </a:p>
          <a:p>
            <a:pPr lvl="1"/>
            <a:r>
              <a:rPr lang="en-US" dirty="0"/>
              <a:t>Code and examples for all methods used here will be provided</a:t>
            </a:r>
          </a:p>
          <a:p>
            <a:pPr lvl="1"/>
            <a:r>
              <a:rPr lang="en-US" dirty="0"/>
              <a:t>Happy to chat technical specifics!</a:t>
            </a:r>
          </a:p>
        </p:txBody>
      </p:sp>
    </p:spTree>
    <p:extLst>
      <p:ext uri="{BB962C8B-B14F-4D97-AF65-F5344CB8AC3E}">
        <p14:creationId xmlns:p14="http://schemas.microsoft.com/office/powerpoint/2010/main" val="4057786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71FA-807F-45A6-963B-DAA316EE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Neuroscience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48113-3EC8-4231-9FF6-4621CC11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71" y="2865373"/>
            <a:ext cx="1431771" cy="14282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7975F0-CE3D-449E-97A5-F892115995E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278042" y="3579491"/>
            <a:ext cx="447231" cy="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CA6BB2-4AE1-4B6A-B6C9-C68CD87FA3B7}"/>
              </a:ext>
            </a:extLst>
          </p:cNvPr>
          <p:cNvSpPr txBox="1"/>
          <p:nvPr/>
        </p:nvSpPr>
        <p:spPr>
          <a:xfrm>
            <a:off x="2725273" y="3396735"/>
            <a:ext cx="14971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0BD32A-817F-456A-83B5-0FC0BE036C1B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4222378" y="3579490"/>
            <a:ext cx="829237" cy="1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8A8CA3-CF75-42E4-9D6D-50D7C7D51128}"/>
              </a:ext>
            </a:extLst>
          </p:cNvPr>
          <p:cNvSpPr txBox="1"/>
          <p:nvPr/>
        </p:nvSpPr>
        <p:spPr>
          <a:xfrm>
            <a:off x="5051615" y="3256324"/>
            <a:ext cx="14971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Construction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3FF697-DD87-4B94-9CA5-4F396D21114F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6548720" y="3579490"/>
            <a:ext cx="878542" cy="1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FBF773-646D-46DB-97B8-6927B7FAC23F}"/>
              </a:ext>
            </a:extLst>
          </p:cNvPr>
          <p:cNvSpPr txBox="1"/>
          <p:nvPr/>
        </p:nvSpPr>
        <p:spPr>
          <a:xfrm>
            <a:off x="7427262" y="3258235"/>
            <a:ext cx="16539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Post-processing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276FAE-8E6E-4E3C-8923-709E8E1C17C7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9081250" y="3579489"/>
            <a:ext cx="596153" cy="1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72C2DB-DC80-48C1-9E10-0457B04AD1CB}"/>
              </a:ext>
            </a:extLst>
          </p:cNvPr>
          <p:cNvSpPr txBox="1"/>
          <p:nvPr/>
        </p:nvSpPr>
        <p:spPr>
          <a:xfrm>
            <a:off x="9677403" y="3256323"/>
            <a:ext cx="16539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 Analysis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07CDDDC-3F89-4699-829B-A12E92A32E48}"/>
              </a:ext>
            </a:extLst>
          </p:cNvPr>
          <p:cNvCxnSpPr>
            <a:cxnSpLocks/>
          </p:cNvCxnSpPr>
          <p:nvPr/>
        </p:nvCxnSpPr>
        <p:spPr>
          <a:xfrm>
            <a:off x="4598894" y="1927412"/>
            <a:ext cx="0" cy="376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BED3E5-A252-48F2-A77A-1FB3FE34AD74}"/>
              </a:ext>
            </a:extLst>
          </p:cNvPr>
          <p:cNvCxnSpPr>
            <a:cxnSpLocks/>
          </p:cNvCxnSpPr>
          <p:nvPr/>
        </p:nvCxnSpPr>
        <p:spPr>
          <a:xfrm>
            <a:off x="9341219" y="1881237"/>
            <a:ext cx="0" cy="376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421A288-2BBD-4749-A6DA-B2FAE0DB287C}"/>
              </a:ext>
            </a:extLst>
          </p:cNvPr>
          <p:cNvSpPr txBox="1"/>
          <p:nvPr/>
        </p:nvSpPr>
        <p:spPr>
          <a:xfrm>
            <a:off x="726812" y="5166777"/>
            <a:ext cx="354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Image Data (Python and Batch)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6DC5A3-A69A-4D43-8E07-7C640E7E8654}"/>
              </a:ext>
            </a:extLst>
          </p:cNvPr>
          <p:cNvSpPr txBox="1"/>
          <p:nvPr/>
        </p:nvSpPr>
        <p:spPr>
          <a:xfrm>
            <a:off x="5027039" y="5166777"/>
            <a:ext cx="388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Series and Adjacency Matrices (R)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946C03-0508-447C-9762-0E20D26E2DFC}"/>
              </a:ext>
            </a:extLst>
          </p:cNvPr>
          <p:cNvSpPr txBox="1"/>
          <p:nvPr/>
        </p:nvSpPr>
        <p:spPr>
          <a:xfrm>
            <a:off x="9341218" y="5166777"/>
            <a:ext cx="236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Classic Data Frames (R)</a:t>
            </a:r>
          </a:p>
        </p:txBody>
      </p:sp>
    </p:spTree>
    <p:extLst>
      <p:ext uri="{BB962C8B-B14F-4D97-AF65-F5344CB8AC3E}">
        <p14:creationId xmlns:p14="http://schemas.microsoft.com/office/powerpoint/2010/main" val="633256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1307-D2D2-4BC7-866E-6511A410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2F37B-1CBC-43C5-8E54-61576A17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Preprocessing Blitz:</a:t>
            </a:r>
          </a:p>
          <a:p>
            <a:pPr lvl="1"/>
            <a:r>
              <a:rPr lang="en-US" dirty="0"/>
              <a:t>BIDS data formatting</a:t>
            </a:r>
          </a:p>
          <a:p>
            <a:pPr lvl="1"/>
            <a:r>
              <a:rPr lang="en-US" dirty="0"/>
              <a:t>FMRIPREP preprocessing pipeline</a:t>
            </a:r>
          </a:p>
          <a:p>
            <a:pPr lvl="1"/>
            <a:r>
              <a:rPr lang="en-US" dirty="0"/>
              <a:t>Steps in confound removal</a:t>
            </a:r>
          </a:p>
          <a:p>
            <a:pPr lvl="1"/>
            <a:r>
              <a:rPr lang="en-US" dirty="0"/>
              <a:t>Parcellating</a:t>
            </a:r>
          </a:p>
          <a:p>
            <a:pPr lvl="1"/>
            <a:r>
              <a:rPr lang="en-US" dirty="0"/>
              <a:t>ICA</a:t>
            </a:r>
          </a:p>
          <a:p>
            <a:pPr lvl="1"/>
            <a:endParaRPr lang="en-US" dirty="0"/>
          </a:p>
          <a:p>
            <a:r>
              <a:rPr lang="en-US" u="sng" dirty="0"/>
              <a:t>Functional Connectivity:</a:t>
            </a:r>
          </a:p>
          <a:p>
            <a:pPr lvl="1"/>
            <a:r>
              <a:rPr lang="en-US" dirty="0"/>
              <a:t>Different ways of linking ROIs</a:t>
            </a:r>
          </a:p>
          <a:p>
            <a:pPr lvl="1"/>
            <a:r>
              <a:rPr lang="en-US" dirty="0"/>
              <a:t>Correlation? Partial Correlation? Wavelets?</a:t>
            </a:r>
          </a:p>
        </p:txBody>
      </p:sp>
    </p:spTree>
    <p:extLst>
      <p:ext uri="{BB962C8B-B14F-4D97-AF65-F5344CB8AC3E}">
        <p14:creationId xmlns:p14="http://schemas.microsoft.com/office/powerpoint/2010/main" val="131212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C32A-CE21-4BDF-BC4F-D4550E88C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Network Construction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A2F41-3B30-43F9-9465-31F4E49C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Thresholding:</a:t>
            </a:r>
          </a:p>
          <a:p>
            <a:pPr lvl="1"/>
            <a:r>
              <a:rPr lang="en-US" dirty="0"/>
              <a:t>Absolute vs Proportional Thresholding</a:t>
            </a:r>
          </a:p>
          <a:p>
            <a:pPr lvl="1"/>
            <a:r>
              <a:rPr lang="en-US" dirty="0"/>
              <a:t>Probabilistic Thresholding</a:t>
            </a:r>
          </a:p>
          <a:p>
            <a:pPr lvl="1"/>
            <a:r>
              <a:rPr lang="en-US" dirty="0"/>
              <a:t>Why Threshold at all?</a:t>
            </a:r>
          </a:p>
          <a:p>
            <a:r>
              <a:rPr lang="en-US" u="sng" dirty="0"/>
              <a:t>Parsimonious Networks</a:t>
            </a:r>
          </a:p>
          <a:p>
            <a:pPr lvl="1"/>
            <a:r>
              <a:rPr lang="en-US" dirty="0"/>
              <a:t>Noise and Occam’s Razor</a:t>
            </a:r>
          </a:p>
          <a:p>
            <a:pPr lvl="1"/>
            <a:r>
              <a:rPr lang="en-US" dirty="0"/>
              <a:t>Why Sparse Networks?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u="sng" dirty="0"/>
              <a:t>Causal Search Algorithms</a:t>
            </a:r>
          </a:p>
          <a:p>
            <a:pPr lvl="1"/>
            <a:r>
              <a:rPr lang="en-US" dirty="0"/>
              <a:t>What is Causality?</a:t>
            </a:r>
          </a:p>
          <a:p>
            <a:pPr lvl="1"/>
            <a:r>
              <a:rPr lang="en-US" dirty="0"/>
              <a:t>Finding Sparse Directed Networks in the Brain</a:t>
            </a:r>
          </a:p>
          <a:p>
            <a:pPr marL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82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A994-4667-4C87-8B3C-096BD7E9A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D64C0-20D1-48AC-AF79-4DF76800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Graph Theory Overview:</a:t>
            </a:r>
          </a:p>
          <a:p>
            <a:pPr lvl="1"/>
            <a:r>
              <a:rPr lang="en-US" dirty="0"/>
              <a:t>Network Statistics</a:t>
            </a:r>
          </a:p>
          <a:p>
            <a:pPr lvl="1"/>
            <a:r>
              <a:rPr lang="en-US" dirty="0"/>
              <a:t>What level of resolution?</a:t>
            </a:r>
          </a:p>
          <a:p>
            <a:r>
              <a:rPr lang="en-US" u="sng" dirty="0"/>
              <a:t>Graph Topology:</a:t>
            </a:r>
          </a:p>
          <a:p>
            <a:pPr lvl="1"/>
            <a:r>
              <a:rPr lang="en-US" dirty="0"/>
              <a:t>What is a network model?</a:t>
            </a:r>
          </a:p>
          <a:p>
            <a:pPr lvl="1"/>
            <a:r>
              <a:rPr lang="en-US" dirty="0"/>
              <a:t>Dense Vs. Sparse Networks</a:t>
            </a:r>
          </a:p>
          <a:p>
            <a:r>
              <a:rPr lang="en-US" u="sng" dirty="0"/>
              <a:t>Dynamic/Multilayer Networks:</a:t>
            </a:r>
          </a:p>
          <a:p>
            <a:pPr lvl="1"/>
            <a:r>
              <a:rPr lang="en-US" dirty="0"/>
              <a:t>How do we examine change over time?</a:t>
            </a:r>
          </a:p>
          <a:p>
            <a:pPr lvl="1"/>
            <a:r>
              <a:rPr lang="en-US" dirty="0"/>
              <a:t>Multilevel Models? </a:t>
            </a:r>
          </a:p>
          <a:p>
            <a:pPr lvl="1"/>
            <a:r>
              <a:rPr lang="en-US" dirty="0"/>
              <a:t>Multilayer Networks</a:t>
            </a:r>
          </a:p>
        </p:txBody>
      </p:sp>
    </p:spTree>
    <p:extLst>
      <p:ext uri="{BB962C8B-B14F-4D97-AF65-F5344CB8AC3E}">
        <p14:creationId xmlns:p14="http://schemas.microsoft.com/office/powerpoint/2010/main" val="357929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615C-BD1E-4A6A-AD3C-7062B342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4: Group Level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177F0-4633-45C9-AB27-9D6516DD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Regression!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Why can we use it here?</a:t>
            </a:r>
          </a:p>
          <a:p>
            <a:pPr lvl="1"/>
            <a:r>
              <a:rPr lang="en-US" dirty="0"/>
              <a:t>Why not something more complicated?</a:t>
            </a:r>
          </a:p>
          <a:p>
            <a:r>
              <a:rPr lang="en-US" u="sng" dirty="0"/>
              <a:t>Localizing Differences</a:t>
            </a:r>
          </a:p>
          <a:p>
            <a:pPr lvl="1"/>
            <a:r>
              <a:rPr lang="en-US" dirty="0"/>
              <a:t>Specificity vs. Equifinality</a:t>
            </a:r>
          </a:p>
          <a:p>
            <a:pPr lvl="1"/>
            <a:r>
              <a:rPr lang="en-US" dirty="0"/>
              <a:t>Network Robustness</a:t>
            </a:r>
          </a:p>
          <a:p>
            <a:pPr lvl="1"/>
            <a:r>
              <a:rPr lang="en-US" dirty="0"/>
              <a:t>NBS Jackknife</a:t>
            </a:r>
          </a:p>
          <a:p>
            <a:pPr marL="20116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71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C719-569F-40B4-9095-94A11715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DTI Blitz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68654-B3D0-4EF3-B0B4-220183155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DTI Processing/Analysis:</a:t>
            </a:r>
          </a:p>
          <a:p>
            <a:pPr lvl="1"/>
            <a:r>
              <a:rPr lang="en-US" dirty="0"/>
              <a:t>Fractional Anisotropy</a:t>
            </a:r>
          </a:p>
          <a:p>
            <a:pPr lvl="1"/>
            <a:r>
              <a:rPr lang="en-US" dirty="0"/>
              <a:t>Tractography (Probabilistic/Deterministic)</a:t>
            </a:r>
          </a:p>
          <a:p>
            <a:pPr lvl="1"/>
            <a:endParaRPr lang="en-US" dirty="0"/>
          </a:p>
          <a:p>
            <a:r>
              <a:rPr lang="en-US" u="sng" dirty="0"/>
              <a:t>Combining Structure and Function:</a:t>
            </a:r>
          </a:p>
          <a:p>
            <a:pPr lvl="1"/>
            <a:r>
              <a:rPr lang="en-US" dirty="0"/>
              <a:t>How should we do it?</a:t>
            </a:r>
          </a:p>
          <a:p>
            <a:pPr lvl="1"/>
            <a:r>
              <a:rPr lang="en-US" dirty="0"/>
              <a:t>Mediational modeling</a:t>
            </a:r>
          </a:p>
        </p:txBody>
      </p:sp>
    </p:spTree>
    <p:extLst>
      <p:ext uri="{BB962C8B-B14F-4D97-AF65-F5344CB8AC3E}">
        <p14:creationId xmlns:p14="http://schemas.microsoft.com/office/powerpoint/2010/main" val="746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269A-928D-4E28-913C-52EF5148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858E-1A61-4E38-B266-FE482F09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articles are assigned each week.</a:t>
            </a:r>
          </a:p>
          <a:p>
            <a:r>
              <a:rPr lang="en-US" dirty="0"/>
              <a:t>Response paragraphs are </a:t>
            </a:r>
            <a:r>
              <a:rPr lang="en-US" b="1" dirty="0"/>
              <a:t>due the Wednesday</a:t>
            </a:r>
            <a:r>
              <a:rPr lang="en-US" dirty="0"/>
              <a:t> before class</a:t>
            </a:r>
          </a:p>
          <a:p>
            <a:pPr lvl="1"/>
            <a:r>
              <a:rPr lang="en-US" dirty="0"/>
              <a:t>I want to integrate comments and questions into my lecture slides</a:t>
            </a:r>
          </a:p>
          <a:p>
            <a:r>
              <a:rPr lang="en-US" dirty="0"/>
              <a:t>Grades:</a:t>
            </a:r>
          </a:p>
          <a:p>
            <a:pPr lvl="1"/>
            <a:r>
              <a:rPr lang="en-US" dirty="0"/>
              <a:t>0 points: You didn’t write anything</a:t>
            </a:r>
          </a:p>
          <a:p>
            <a:pPr lvl="1"/>
            <a:r>
              <a:rPr lang="en-US" dirty="0"/>
              <a:t>1 point: You summarized the articles, but didn’t ask any questions</a:t>
            </a:r>
          </a:p>
          <a:p>
            <a:pPr lvl="1"/>
            <a:r>
              <a:rPr lang="en-US" dirty="0"/>
              <a:t>2 points: Summary + questions/thoughts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F355-8CE3-4B30-8F1E-3FA11355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77AF8-4286-465C-97FD-B020BA13B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articles will be on the Sakai site</a:t>
            </a:r>
          </a:p>
          <a:p>
            <a:r>
              <a:rPr lang="en-US" dirty="0"/>
              <a:t>All lecture slides, examples and code will be on my GitHub:</a:t>
            </a:r>
          </a:p>
          <a:p>
            <a:pPr lvl="1"/>
            <a:r>
              <a:rPr lang="en-US" dirty="0">
                <a:hlinkClick r:id="rId2"/>
              </a:rPr>
              <a:t>https://github.com/trh3/ConnModCourse</a:t>
            </a:r>
            <a:endParaRPr lang="en-US" dirty="0"/>
          </a:p>
          <a:p>
            <a:r>
              <a:rPr lang="en-US" dirty="0"/>
              <a:t>Code:</a:t>
            </a:r>
          </a:p>
          <a:p>
            <a:pPr lvl="1"/>
            <a:r>
              <a:rPr lang="en-US" dirty="0"/>
              <a:t>Processing examples in batch and Python</a:t>
            </a:r>
          </a:p>
          <a:p>
            <a:pPr lvl="1"/>
            <a:r>
              <a:rPr lang="en-US" dirty="0"/>
              <a:t>Analysis examples in R (Markdown) documents</a:t>
            </a:r>
          </a:p>
          <a:p>
            <a:r>
              <a:rPr lang="en-US" dirty="0"/>
              <a:t>Images:</a:t>
            </a:r>
          </a:p>
          <a:p>
            <a:pPr lvl="1"/>
            <a:r>
              <a:rPr lang="en-US" dirty="0"/>
              <a:t>Made in </a:t>
            </a:r>
            <a:r>
              <a:rPr lang="en-US" dirty="0" err="1">
                <a:hlinkClick r:id="rId3"/>
              </a:rPr>
              <a:t>BrainNet</a:t>
            </a:r>
            <a:r>
              <a:rPr lang="en-US" dirty="0">
                <a:hlinkClick r:id="rId3"/>
              </a:rPr>
              <a:t> Viewer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Cytoscape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Gephi</a:t>
            </a:r>
            <a:r>
              <a:rPr lang="en-US" dirty="0"/>
              <a:t>, R (</a:t>
            </a:r>
            <a:r>
              <a:rPr lang="en-US" dirty="0">
                <a:hlinkClick r:id="rId6"/>
              </a:rPr>
              <a:t>ggplot2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Post Processed in </a:t>
            </a:r>
            <a:r>
              <a:rPr lang="en-US" dirty="0">
                <a:hlinkClick r:id="rId7"/>
              </a:rPr>
              <a:t>Inkscape</a:t>
            </a:r>
            <a:endParaRPr lang="en-US" dirty="0"/>
          </a:p>
          <a:p>
            <a:r>
              <a:rPr lang="en-US" dirty="0"/>
              <a:t>Office Hours:</a:t>
            </a:r>
          </a:p>
          <a:p>
            <a:pPr lvl="1"/>
            <a:r>
              <a:rPr lang="en-US" dirty="0"/>
              <a:t>By appointment (though I can usually do same day)</a:t>
            </a:r>
          </a:p>
        </p:txBody>
      </p:sp>
    </p:spTree>
    <p:extLst>
      <p:ext uri="{BB962C8B-B14F-4D97-AF65-F5344CB8AC3E}">
        <p14:creationId xmlns:p14="http://schemas.microsoft.com/office/powerpoint/2010/main" val="263765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4307-7848-41A7-A485-FFEFB54B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Example: Dr. Russell </a:t>
            </a:r>
            <a:r>
              <a:rPr lang="en-US" dirty="0" err="1"/>
              <a:t>Poldrack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248A6-541A-4B04-B8DF-7832665D2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dirty="0"/>
              <a:t>Russell </a:t>
            </a:r>
            <a:r>
              <a:rPr lang="en-US" dirty="0" err="1"/>
              <a:t>Poldrack</a:t>
            </a:r>
            <a:r>
              <a:rPr lang="en-US" dirty="0"/>
              <a:t> (Stanford) scanned himself:</a:t>
            </a:r>
          </a:p>
          <a:p>
            <a:pPr lvl="1"/>
            <a:r>
              <a:rPr lang="en-US" dirty="0"/>
              <a:t>84 Resting State Scans</a:t>
            </a:r>
          </a:p>
          <a:p>
            <a:pPr lvl="1"/>
            <a:r>
              <a:rPr lang="en-US" dirty="0"/>
              <a:t>DTI scans</a:t>
            </a:r>
          </a:p>
          <a:p>
            <a:pPr lvl="1"/>
            <a:r>
              <a:rPr lang="en-US" dirty="0"/>
              <a:t>Many different types of task scans</a:t>
            </a:r>
          </a:p>
          <a:p>
            <a:pPr lvl="1"/>
            <a:r>
              <a:rPr lang="en-US" dirty="0"/>
              <a:t>Behavioral data</a:t>
            </a:r>
          </a:p>
          <a:p>
            <a:pPr lvl="1"/>
            <a:r>
              <a:rPr lang="en-US" dirty="0"/>
              <a:t>Genomic data</a:t>
            </a:r>
          </a:p>
          <a:p>
            <a:pPr lvl="1"/>
            <a:r>
              <a:rPr lang="en-US" dirty="0"/>
              <a:t>Metabolomic data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/>
              <a:t>All processed and </a:t>
            </a:r>
            <a:r>
              <a:rPr lang="en-US" dirty="0" err="1"/>
              <a:t>QCed</a:t>
            </a:r>
            <a:r>
              <a:rPr lang="en-US" dirty="0"/>
              <a:t> to a high standard, and available for public use at:</a:t>
            </a:r>
          </a:p>
          <a:p>
            <a:pPr marL="201168" lvl="1" indent="0">
              <a:buNone/>
            </a:pPr>
            <a:r>
              <a:rPr lang="en-US" dirty="0">
                <a:hlinkClick r:id="rId2"/>
              </a:rPr>
              <a:t>http://myconnectome.org</a:t>
            </a:r>
            <a:r>
              <a:rPr lang="en-US" dirty="0"/>
              <a:t> 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dirty="0"/>
              <a:t>Great data for demonstrating methods!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B3396-C5A7-4984-8F87-B9B65B3EB131}"/>
              </a:ext>
            </a:extLst>
          </p:cNvPr>
          <p:cNvSpPr txBox="1"/>
          <p:nvPr/>
        </p:nvSpPr>
        <p:spPr>
          <a:xfrm>
            <a:off x="6837455" y="3721665"/>
            <a:ext cx="32277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Functional Connectome</a:t>
            </a:r>
          </a:p>
          <a:p>
            <a:pPr algn="ctr"/>
            <a:r>
              <a:rPr lang="en-US" sz="800" dirty="0"/>
              <a:t>(</a:t>
            </a:r>
            <a:r>
              <a:rPr lang="en-US" sz="800" dirty="0">
                <a:hlinkClick r:id="rId3"/>
              </a:rPr>
              <a:t>link</a:t>
            </a:r>
            <a:r>
              <a:rPr lang="en-US" sz="800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CF1320-B105-44D4-94B9-EEEAF29E7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69" y="2099740"/>
            <a:ext cx="4329913" cy="17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0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2BDE-2347-42EF-99BC-7DF364ED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F242-B362-457E-8D35-31B74669A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Groups of 2-3 (people you don’t know well):</a:t>
            </a:r>
          </a:p>
          <a:p>
            <a:pPr lvl="1"/>
            <a:r>
              <a:rPr lang="en-US" dirty="0"/>
              <a:t>What experience do you have with neuroimaging data</a:t>
            </a:r>
          </a:p>
          <a:p>
            <a:pPr lvl="1"/>
            <a:r>
              <a:rPr lang="en-US" dirty="0"/>
              <a:t>What are your substantive areas of expertise</a:t>
            </a:r>
          </a:p>
          <a:p>
            <a:pPr lvl="1"/>
            <a:r>
              <a:rPr lang="en-US" dirty="0"/>
              <a:t>Chat for about 7-10 minutes </a:t>
            </a:r>
          </a:p>
          <a:p>
            <a:pPr lvl="1"/>
            <a:r>
              <a:rPr lang="en-US" dirty="0"/>
              <a:t>Come back and share with the group.</a:t>
            </a:r>
          </a:p>
        </p:txBody>
      </p:sp>
    </p:spTree>
    <p:extLst>
      <p:ext uri="{BB962C8B-B14F-4D97-AF65-F5344CB8AC3E}">
        <p14:creationId xmlns:p14="http://schemas.microsoft.com/office/powerpoint/2010/main" val="153654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B5746C-24DD-4A45-94B7-048A1B447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3174191"/>
            <a:ext cx="10058400" cy="11509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Network Neuroscience</a:t>
            </a:r>
          </a:p>
        </p:txBody>
      </p:sp>
    </p:spTree>
    <p:extLst>
      <p:ext uri="{BB962C8B-B14F-4D97-AF65-F5344CB8AC3E}">
        <p14:creationId xmlns:p14="http://schemas.microsoft.com/office/powerpoint/2010/main" val="158651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058570-4CC9-43C4-A2BB-2017049C1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913" y="463393"/>
            <a:ext cx="8095642" cy="5305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F55F5-FDEA-4D6D-BBAE-3DC8E4510600}"/>
              </a:ext>
            </a:extLst>
          </p:cNvPr>
          <p:cNvSpPr txBox="1"/>
          <p:nvPr/>
        </p:nvSpPr>
        <p:spPr>
          <a:xfrm>
            <a:off x="1057093" y="1531764"/>
            <a:ext cx="104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B70756-F64A-42BB-B94E-D0BF90286798}"/>
              </a:ext>
            </a:extLst>
          </p:cNvPr>
          <p:cNvCxnSpPr>
            <a:cxnSpLocks/>
          </p:cNvCxnSpPr>
          <p:nvPr/>
        </p:nvCxnSpPr>
        <p:spPr>
          <a:xfrm>
            <a:off x="1921987" y="1956932"/>
            <a:ext cx="366926" cy="396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56619B-C38A-42EB-82B5-CB6ABA8A9E76}"/>
              </a:ext>
            </a:extLst>
          </p:cNvPr>
          <p:cNvSpPr txBox="1"/>
          <p:nvPr/>
        </p:nvSpPr>
        <p:spPr>
          <a:xfrm>
            <a:off x="7734543" y="720081"/>
            <a:ext cx="1421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678F8E-CCA2-49C1-9432-090D9BA0359A}"/>
              </a:ext>
            </a:extLst>
          </p:cNvPr>
          <p:cNvCxnSpPr/>
          <p:nvPr/>
        </p:nvCxnSpPr>
        <p:spPr>
          <a:xfrm flipH="1">
            <a:off x="7553992" y="1089413"/>
            <a:ext cx="279562" cy="267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F713EF6-3744-4446-9091-39898179C950}"/>
              </a:ext>
            </a:extLst>
          </p:cNvPr>
          <p:cNvSpPr/>
          <p:nvPr/>
        </p:nvSpPr>
        <p:spPr>
          <a:xfrm>
            <a:off x="7553992" y="1499989"/>
            <a:ext cx="2935399" cy="3240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EB40EF-786C-45F1-BE42-57E98411ECBD}"/>
              </a:ext>
            </a:extLst>
          </p:cNvPr>
          <p:cNvSpPr txBox="1"/>
          <p:nvPr/>
        </p:nvSpPr>
        <p:spPr>
          <a:xfrm>
            <a:off x="7444175" y="4688484"/>
            <a:ext cx="3155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Module/Community</a:t>
            </a:r>
          </a:p>
        </p:txBody>
      </p:sp>
    </p:spTree>
    <p:extLst>
      <p:ext uri="{BB962C8B-B14F-4D97-AF65-F5344CB8AC3E}">
        <p14:creationId xmlns:p14="http://schemas.microsoft.com/office/powerpoint/2010/main" val="103350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96A1-4D2F-4C6C-AB82-E07E2A2E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071F-0337-4FDA-89C0-8C7777C8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Edges:</a:t>
            </a:r>
          </a:p>
          <a:p>
            <a:pPr lvl="1"/>
            <a:r>
              <a:rPr lang="en-US" dirty="0"/>
              <a:t>Binary – Presence of a Connection</a:t>
            </a:r>
          </a:p>
          <a:p>
            <a:pPr lvl="1"/>
            <a:r>
              <a:rPr lang="en-US" dirty="0"/>
              <a:t>Weighted – Strength of a Connection</a:t>
            </a:r>
          </a:p>
          <a:p>
            <a:pPr lvl="1"/>
            <a:r>
              <a:rPr lang="en-US" dirty="0"/>
              <a:t>Directed – Region A impacts Region B</a:t>
            </a:r>
          </a:p>
          <a:p>
            <a:pPr lvl="1"/>
            <a:r>
              <a:rPr lang="en-US" dirty="0"/>
              <a:t>Undirected – Region A is associated with Region B</a:t>
            </a:r>
          </a:p>
          <a:p>
            <a:r>
              <a:rPr lang="en-US" dirty="0"/>
              <a:t>Nodes: </a:t>
            </a:r>
          </a:p>
          <a:p>
            <a:pPr lvl="1"/>
            <a:r>
              <a:rPr lang="en-US" dirty="0"/>
              <a:t>Nodal Covariates – Properties of a Node</a:t>
            </a:r>
          </a:p>
          <a:p>
            <a:r>
              <a:rPr lang="en-US" dirty="0"/>
              <a:t>Network:</a:t>
            </a:r>
          </a:p>
          <a:p>
            <a:pPr lvl="1"/>
            <a:r>
              <a:rPr lang="en-US" dirty="0"/>
              <a:t>Sparse - Network has missing edges</a:t>
            </a:r>
          </a:p>
          <a:p>
            <a:pPr lvl="1"/>
            <a:r>
              <a:rPr lang="en-US" dirty="0"/>
              <a:t>Dense - Network as no missing edges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376173-3B6A-4617-8E16-5A3B7AA88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3175" y="1845734"/>
            <a:ext cx="3083251" cy="3497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41A19-647A-45E5-B008-96D55466547B}"/>
              </a:ext>
            </a:extLst>
          </p:cNvPr>
          <p:cNvSpPr txBox="1"/>
          <p:nvPr/>
        </p:nvSpPr>
        <p:spPr>
          <a:xfrm>
            <a:off x="7720665" y="5345203"/>
            <a:ext cx="304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dense, weighted, undirected</a:t>
            </a:r>
          </a:p>
          <a:p>
            <a:pPr algn="ctr"/>
            <a:r>
              <a:rPr lang="en-US" dirty="0"/>
              <a:t> </a:t>
            </a:r>
            <a:r>
              <a:rPr lang="en-US" i="1" dirty="0"/>
              <a:t>Small World </a:t>
            </a:r>
            <a:r>
              <a:rPr lang="en-US" dirty="0"/>
              <a:t>network with</a:t>
            </a:r>
          </a:p>
          <a:p>
            <a:pPr algn="ctr"/>
            <a:r>
              <a:rPr lang="en-US" dirty="0"/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1393760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470</TotalTime>
  <Words>1019</Words>
  <Application>Microsoft Office PowerPoint</Application>
  <PresentationFormat>Widescreen</PresentationFormat>
  <Paragraphs>233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Calibri Light</vt:lpstr>
      <vt:lpstr>Retrospect</vt:lpstr>
      <vt:lpstr>Advanced Connectivity Modeling for Neuroimaging</vt:lpstr>
      <vt:lpstr>Welcome!</vt:lpstr>
      <vt:lpstr>Assignments</vt:lpstr>
      <vt:lpstr>Resources</vt:lpstr>
      <vt:lpstr>Our Example: Dr. Russell Poldrack</vt:lpstr>
      <vt:lpstr>Break Out Session</vt:lpstr>
      <vt:lpstr>Network Neuroscience</vt:lpstr>
      <vt:lpstr>PowerPoint Presentation</vt:lpstr>
      <vt:lpstr>Network Terminology</vt:lpstr>
      <vt:lpstr>Why Network Science?</vt:lpstr>
      <vt:lpstr>Why Network Science?</vt:lpstr>
      <vt:lpstr>The Brain</vt:lpstr>
      <vt:lpstr>Why Network Neuroscience</vt:lpstr>
      <vt:lpstr>Why Network Neuroscience</vt:lpstr>
      <vt:lpstr>Network Neuroimaging Topics</vt:lpstr>
      <vt:lpstr>Emergent Mechanics </vt:lpstr>
      <vt:lpstr>Subnetworks and Community Structures</vt:lpstr>
      <vt:lpstr>Multimodal Networks</vt:lpstr>
      <vt:lpstr>Break Out Section </vt:lpstr>
      <vt:lpstr>Network Neuroscience Pipeline</vt:lpstr>
      <vt:lpstr>Part 1: Raw Data</vt:lpstr>
      <vt:lpstr>Part 2: Network Construction </vt:lpstr>
      <vt:lpstr>Part 3: Network Analysis</vt:lpstr>
      <vt:lpstr>Part 4: Group Level Analysis</vt:lpstr>
      <vt:lpstr>Part 5: DTI Blitz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Connectivity Modeling for Neuroimaging</dc:title>
  <dc:creator>Teague Henry</dc:creator>
  <cp:lastModifiedBy>Teague Henry</cp:lastModifiedBy>
  <cp:revision>36</cp:revision>
  <dcterms:created xsi:type="dcterms:W3CDTF">2018-08-13T20:05:40Z</dcterms:created>
  <dcterms:modified xsi:type="dcterms:W3CDTF">2018-08-22T16:59:40Z</dcterms:modified>
</cp:coreProperties>
</file>